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5" r:id="rId1"/>
  </p:sldMasterIdLst>
  <p:notesMasterIdLst>
    <p:notesMasterId r:id="rId26"/>
  </p:notesMasterIdLst>
  <p:sldIdLst>
    <p:sldId id="256" r:id="rId2"/>
    <p:sldId id="258" r:id="rId3"/>
    <p:sldId id="259" r:id="rId4"/>
    <p:sldId id="278" r:id="rId5"/>
    <p:sldId id="260" r:id="rId6"/>
    <p:sldId id="261" r:id="rId7"/>
    <p:sldId id="262" r:id="rId8"/>
    <p:sldId id="263" r:id="rId9"/>
    <p:sldId id="279" r:id="rId10"/>
    <p:sldId id="280" r:id="rId11"/>
    <p:sldId id="283" r:id="rId12"/>
    <p:sldId id="264" r:id="rId13"/>
    <p:sldId id="281" r:id="rId14"/>
    <p:sldId id="266" r:id="rId15"/>
    <p:sldId id="265" r:id="rId16"/>
    <p:sldId id="267" r:id="rId17"/>
    <p:sldId id="268" r:id="rId18"/>
    <p:sldId id="269" r:id="rId19"/>
    <p:sldId id="272" r:id="rId20"/>
    <p:sldId id="273" r:id="rId21"/>
    <p:sldId id="274" r:id="rId22"/>
    <p:sldId id="275" r:id="rId23"/>
    <p:sldId id="276" r:id="rId24"/>
    <p:sldId id="277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576" y="3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wma>
</file>

<file path=ppt/media/media10.wma>
</file>

<file path=ppt/media/media11.wma>
</file>

<file path=ppt/media/media12.wma>
</file>

<file path=ppt/media/media13.wma>
</file>

<file path=ppt/media/media14.wma>
</file>

<file path=ppt/media/media15.wma>
</file>

<file path=ppt/media/media16.wma>
</file>

<file path=ppt/media/media17.wma>
</file>

<file path=ppt/media/media18.wma>
</file>

<file path=ppt/media/media19.wma>
</file>

<file path=ppt/media/media2.wma>
</file>

<file path=ppt/media/media20.wma>
</file>

<file path=ppt/media/media21.wma>
</file>

<file path=ppt/media/media22.wma>
</file>

<file path=ppt/media/media23.wma>
</file>

<file path=ppt/media/media24.wma>
</file>

<file path=ppt/media/media3.wma>
</file>

<file path=ppt/media/media4.wma>
</file>

<file path=ppt/media/media5.wma>
</file>

<file path=ppt/media/media6.wma>
</file>

<file path=ppt/media/media7.wma>
</file>

<file path=ppt/media/media8.wma>
</file>

<file path=ppt/media/media9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8E244C-CD2B-46E3-A060-62A269DC525E}" type="datetimeFigureOut">
              <a:rPr lang="en-US" smtClean="0"/>
              <a:pPr/>
              <a:t>4/10/2020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609433-039B-469C-990A-2B14BCEB911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9483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609433-039B-469C-990A-2B14BCEB9112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1028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90407-05EF-4D68-9AB7-A3AE274FBD03}" type="datetimeFigureOut">
              <a:rPr lang="en-US" smtClean="0"/>
              <a:pPr/>
              <a:t>4/10/2020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10BB7-16BA-46AB-8BF7-FDFE16B6962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6051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90407-05EF-4D68-9AB7-A3AE274FBD03}" type="datetimeFigureOut">
              <a:rPr lang="en-US" smtClean="0"/>
              <a:pPr/>
              <a:t>4/10/2020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10BB7-16BA-46AB-8BF7-FDFE16B6962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8239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90407-05EF-4D68-9AB7-A3AE274FBD03}" type="datetimeFigureOut">
              <a:rPr lang="en-US" smtClean="0"/>
              <a:pPr/>
              <a:t>4/10/2020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10BB7-16BA-46AB-8BF7-FDFE16B6962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341082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90407-05EF-4D68-9AB7-A3AE274FBD03}" type="datetimeFigureOut">
              <a:rPr lang="en-US" smtClean="0"/>
              <a:pPr/>
              <a:t>4/10/2020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10BB7-16BA-46AB-8BF7-FDFE16B6962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6712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90407-05EF-4D68-9AB7-A3AE274FBD03}" type="datetimeFigureOut">
              <a:rPr lang="en-US" smtClean="0"/>
              <a:pPr/>
              <a:t>4/10/2020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10BB7-16BA-46AB-8BF7-FDFE16B6962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627689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90407-05EF-4D68-9AB7-A3AE274FBD03}" type="datetimeFigureOut">
              <a:rPr lang="en-US" smtClean="0"/>
              <a:pPr/>
              <a:t>4/10/2020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10BB7-16BA-46AB-8BF7-FDFE16B6962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5737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90407-05EF-4D68-9AB7-A3AE274FBD03}" type="datetimeFigureOut">
              <a:rPr lang="en-US" smtClean="0"/>
              <a:pPr/>
              <a:t>4/10/2020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10BB7-16BA-46AB-8BF7-FDFE16B6962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0510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90407-05EF-4D68-9AB7-A3AE274FBD03}" type="datetimeFigureOut">
              <a:rPr lang="en-US" smtClean="0"/>
              <a:pPr/>
              <a:t>4/10/2020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10BB7-16BA-46AB-8BF7-FDFE16B6962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2747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90407-05EF-4D68-9AB7-A3AE274FBD03}" type="datetimeFigureOut">
              <a:rPr lang="en-US" smtClean="0"/>
              <a:pPr/>
              <a:t>4/10/2020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10BB7-16BA-46AB-8BF7-FDFE16B6962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1625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90407-05EF-4D68-9AB7-A3AE274FBD03}" type="datetimeFigureOut">
              <a:rPr lang="en-US" smtClean="0"/>
              <a:pPr/>
              <a:t>4/10/2020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10BB7-16BA-46AB-8BF7-FDFE16B6962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2156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90407-05EF-4D68-9AB7-A3AE274FBD03}" type="datetimeFigureOut">
              <a:rPr lang="en-US" smtClean="0"/>
              <a:pPr/>
              <a:t>4/10/2020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10BB7-16BA-46AB-8BF7-FDFE16B6962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2788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90407-05EF-4D68-9AB7-A3AE274FBD03}" type="datetimeFigureOut">
              <a:rPr lang="en-US" smtClean="0"/>
              <a:pPr/>
              <a:t>4/10/2020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10BB7-16BA-46AB-8BF7-FDFE16B6962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109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90407-05EF-4D68-9AB7-A3AE274FBD03}" type="datetimeFigureOut">
              <a:rPr lang="en-US" smtClean="0"/>
              <a:pPr/>
              <a:t>4/10/2020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10BB7-16BA-46AB-8BF7-FDFE16B6962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0687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90407-05EF-4D68-9AB7-A3AE274FBD03}" type="datetimeFigureOut">
              <a:rPr lang="en-US" smtClean="0"/>
              <a:pPr/>
              <a:t>4/10/2020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10BB7-16BA-46AB-8BF7-FDFE16B6962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0334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90407-05EF-4D68-9AB7-A3AE274FBD03}" type="datetimeFigureOut">
              <a:rPr lang="en-US" smtClean="0"/>
              <a:pPr/>
              <a:t>4/10/2020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10BB7-16BA-46AB-8BF7-FDFE16B6962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6942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90407-05EF-4D68-9AB7-A3AE274FBD03}" type="datetimeFigureOut">
              <a:rPr lang="en-US" smtClean="0"/>
              <a:pPr/>
              <a:t>4/10/2020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10BB7-16BA-46AB-8BF7-FDFE16B6962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25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090407-05EF-4D68-9AB7-A3AE274FBD03}" type="datetimeFigureOut">
              <a:rPr lang="en-US" smtClean="0"/>
              <a:pPr/>
              <a:t>4/10/2020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1F10BB7-16BA-46AB-8BF7-FDFE16B6962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7460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60" r:id="rId5"/>
    <p:sldLayoutId id="2147483761" r:id="rId6"/>
    <p:sldLayoutId id="2147483762" r:id="rId7"/>
    <p:sldLayoutId id="2147483763" r:id="rId8"/>
    <p:sldLayoutId id="2147483764" r:id="rId9"/>
    <p:sldLayoutId id="2147483765" r:id="rId10"/>
    <p:sldLayoutId id="2147483766" r:id="rId11"/>
    <p:sldLayoutId id="2147483767" r:id="rId12"/>
    <p:sldLayoutId id="2147483768" r:id="rId13"/>
    <p:sldLayoutId id="2147483769" r:id="rId14"/>
    <p:sldLayoutId id="2147483770" r:id="rId15"/>
    <p:sldLayoutId id="214748377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wma"/><Relationship Id="rId1" Type="http://schemas.microsoft.com/office/2007/relationships/media" Target="../media/media10.wm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wma"/><Relationship Id="rId1" Type="http://schemas.microsoft.com/office/2007/relationships/media" Target="../media/media11.wma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wma"/><Relationship Id="rId1" Type="http://schemas.microsoft.com/office/2007/relationships/media" Target="../media/media12.wm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wma"/><Relationship Id="rId1" Type="http://schemas.microsoft.com/office/2007/relationships/media" Target="../media/media13.wma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wma"/><Relationship Id="rId1" Type="http://schemas.microsoft.com/office/2007/relationships/media" Target="../media/media14.wma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wma"/><Relationship Id="rId1" Type="http://schemas.microsoft.com/office/2007/relationships/media" Target="../media/media15.wma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wma"/><Relationship Id="rId1" Type="http://schemas.microsoft.com/office/2007/relationships/media" Target="../media/media16.wma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wma"/><Relationship Id="rId1" Type="http://schemas.microsoft.com/office/2007/relationships/media" Target="../media/media17.wma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wma"/><Relationship Id="rId1" Type="http://schemas.microsoft.com/office/2007/relationships/media" Target="../media/media18.wm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wma"/><Relationship Id="rId1" Type="http://schemas.microsoft.com/office/2007/relationships/media" Target="../media/media19.wm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wma"/><Relationship Id="rId1" Type="http://schemas.microsoft.com/office/2007/relationships/media" Target="../media/media20.wma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wma"/><Relationship Id="rId1" Type="http://schemas.microsoft.com/office/2007/relationships/media" Target="../media/media21.wma"/><Relationship Id="rId4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wma"/><Relationship Id="rId1" Type="http://schemas.microsoft.com/office/2007/relationships/media" Target="../media/media22.wma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3.wma"/><Relationship Id="rId1" Type="http://schemas.microsoft.com/office/2007/relationships/media" Target="../media/media23.wm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4.wma"/><Relationship Id="rId1" Type="http://schemas.microsoft.com/office/2007/relationships/media" Target="../media/media24.wma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wma"/><Relationship Id="rId1" Type="http://schemas.microsoft.com/office/2007/relationships/media" Target="../media/media3.wm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ma"/><Relationship Id="rId1" Type="http://schemas.microsoft.com/office/2007/relationships/media" Target="../media/media4.wm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wma"/><Relationship Id="rId1" Type="http://schemas.microsoft.com/office/2007/relationships/media" Target="../media/media5.wm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wma"/><Relationship Id="rId1" Type="http://schemas.microsoft.com/office/2007/relationships/media" Target="../media/media6.wm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wma"/><Relationship Id="rId1" Type="http://schemas.microsoft.com/office/2007/relationships/media" Target="../media/media7.wm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wma"/><Relationship Id="rId1" Type="http://schemas.microsoft.com/office/2007/relationships/media" Target="../media/media8.wm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wma"/><Relationship Id="rId1" Type="http://schemas.microsoft.com/office/2007/relationships/media" Target="../media/media9.wm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n-US" dirty="0" smtClean="0"/>
              <a:t>In the name of god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32500" lnSpcReduction="20000"/>
          </a:bodyPr>
          <a:lstStyle/>
          <a:p>
            <a:pPr algn="l"/>
            <a:endParaRPr lang="en-US" sz="4800" b="1" dirty="0" smtClean="0"/>
          </a:p>
          <a:p>
            <a:pPr algn="l"/>
            <a:r>
              <a:rPr lang="en-US" sz="5700" b="1" dirty="0" smtClean="0">
                <a:solidFill>
                  <a:schemeClr val="accent5">
                    <a:lumMod val="75000"/>
                  </a:schemeClr>
                </a:solidFill>
              </a:rPr>
              <a:t>Headache </a:t>
            </a:r>
          </a:p>
          <a:p>
            <a:pPr algn="l"/>
            <a:r>
              <a:rPr lang="en-US" sz="5700" b="1" dirty="0" smtClean="0">
                <a:solidFill>
                  <a:schemeClr val="accent5">
                    <a:lumMod val="75000"/>
                  </a:schemeClr>
                </a:solidFill>
              </a:rPr>
              <a:t>DR </a:t>
            </a:r>
            <a:r>
              <a:rPr lang="en-US" sz="5700" b="1" dirty="0" err="1">
                <a:solidFill>
                  <a:schemeClr val="accent5">
                    <a:lumMod val="75000"/>
                  </a:schemeClr>
                </a:solidFill>
              </a:rPr>
              <a:t>R</a:t>
            </a:r>
            <a:r>
              <a:rPr lang="en-US" sz="5700" b="1" dirty="0" err="1" smtClean="0">
                <a:solidFill>
                  <a:schemeClr val="accent5">
                    <a:lumMod val="75000"/>
                  </a:schemeClr>
                </a:solidFill>
              </a:rPr>
              <a:t>ahimijaberi</a:t>
            </a:r>
            <a:r>
              <a:rPr lang="en-US" sz="5700" b="1" dirty="0" smtClean="0">
                <a:solidFill>
                  <a:schemeClr val="accent5">
                    <a:lumMod val="75000"/>
                  </a:schemeClr>
                </a:solidFill>
              </a:rPr>
              <a:t> MD </a:t>
            </a:r>
            <a:endParaRPr lang="en-US" sz="57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45714" y="4903257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499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4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>
                <a:solidFill>
                  <a:schemeClr val="accent5">
                    <a:lumMod val="75000"/>
                  </a:schemeClr>
                </a:solidFill>
              </a:rPr>
              <a:t>Headache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Onset of Headaches </a:t>
            </a:r>
          </a:p>
          <a:p>
            <a:r>
              <a:rPr lang="en-US" b="1" dirty="0"/>
              <a:t>Temporal Profile</a:t>
            </a:r>
          </a:p>
          <a:p>
            <a:r>
              <a:rPr lang="en-US" b="1" dirty="0"/>
              <a:t>Time of Day and Precipitating Factors </a:t>
            </a:r>
          </a:p>
          <a:p>
            <a:r>
              <a:rPr lang="en-US" b="1" dirty="0">
                <a:solidFill>
                  <a:srgbClr val="FF0000"/>
                </a:solidFill>
              </a:rPr>
              <a:t>Associated symptoms</a:t>
            </a:r>
          </a:p>
          <a:p>
            <a:r>
              <a:rPr lang="en-US" b="1" dirty="0"/>
              <a:t>Underlying disease</a:t>
            </a:r>
          </a:p>
          <a:p>
            <a:r>
              <a:rPr lang="en-US" b="1" dirty="0"/>
              <a:t>Drug history </a:t>
            </a:r>
          </a:p>
          <a:p>
            <a:pPr>
              <a:buNone/>
            </a:pPr>
            <a:endParaRPr lang="en-US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108398" y="4731656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331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01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Primary headaches </a:t>
            </a:r>
            <a:endParaRPr lang="fa-IR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Tension headaches</a:t>
            </a:r>
          </a:p>
          <a:p>
            <a:r>
              <a:rPr lang="en-US" dirty="0" smtClean="0"/>
              <a:t>Migraine headaches </a:t>
            </a:r>
          </a:p>
          <a:p>
            <a:r>
              <a:rPr lang="en-US" dirty="0" smtClean="0"/>
              <a:t>Cluster headaches </a:t>
            </a:r>
            <a:endParaRPr lang="fa-IR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73763" y="3306763"/>
            <a:ext cx="244475" cy="2444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accent5">
                    <a:lumMod val="75000"/>
                  </a:schemeClr>
                </a:solidFill>
              </a:rPr>
              <a:t>Migraine headache </a:t>
            </a:r>
            <a:endParaRPr lang="en-US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Migraine is common (prevalence 12%) and is </a:t>
            </a:r>
            <a:r>
              <a:rPr lang="en-US" dirty="0" smtClean="0"/>
              <a:t>manifested by </a:t>
            </a:r>
            <a:r>
              <a:rPr lang="en-US" dirty="0"/>
              <a:t>recurrent headache, which is usually </a:t>
            </a:r>
            <a:r>
              <a:rPr lang="en-US" sz="2400" b="1" i="1" dirty="0">
                <a:solidFill>
                  <a:srgbClr val="FF0000"/>
                </a:solidFill>
              </a:rPr>
              <a:t>unilateral</a:t>
            </a:r>
            <a:r>
              <a:rPr lang="en-US" sz="1500" i="1" dirty="0"/>
              <a:t> </a:t>
            </a:r>
            <a:r>
              <a:rPr lang="en-US" dirty="0" smtClean="0"/>
              <a:t>and frequently </a:t>
            </a:r>
            <a:r>
              <a:rPr lang="en-US" b="1" i="1" dirty="0">
                <a:solidFill>
                  <a:srgbClr val="FF0000"/>
                </a:solidFill>
              </a:rPr>
              <a:t>pulsatile</a:t>
            </a:r>
            <a:r>
              <a:rPr lang="en-US" dirty="0"/>
              <a:t> in quality and often associated with</a:t>
            </a:r>
          </a:p>
          <a:p>
            <a:pPr marL="0" indent="0">
              <a:buNone/>
            </a:pPr>
            <a:r>
              <a:rPr lang="en-US" sz="3200" b="1" i="1" dirty="0">
                <a:solidFill>
                  <a:srgbClr val="FF0000"/>
                </a:solidFill>
              </a:rPr>
              <a:t>nausea, vomiting, photophobia, </a:t>
            </a:r>
            <a:r>
              <a:rPr lang="en-US" sz="3200" b="1" i="1" dirty="0" err="1">
                <a:solidFill>
                  <a:srgbClr val="FF0000"/>
                </a:solidFill>
              </a:rPr>
              <a:t>phonophobia</a:t>
            </a:r>
            <a:r>
              <a:rPr lang="en-US" sz="3200" b="1" i="1" dirty="0">
                <a:solidFill>
                  <a:srgbClr val="FF0000"/>
                </a:solidFill>
              </a:rPr>
              <a:t>, and lassitude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dirty="0"/>
              <a:t>Prodromal symptoms affecting mood, appetite, </a:t>
            </a:r>
            <a:r>
              <a:rPr lang="en-US" dirty="0" smtClean="0"/>
              <a:t>or cognition </a:t>
            </a:r>
            <a:r>
              <a:rPr lang="en-US" dirty="0"/>
              <a:t>occur in many patients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72786" y="4883122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685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3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IHS criteria of migraine: </a:t>
            </a:r>
          </a:p>
          <a:p>
            <a:r>
              <a:rPr lang="en-US" dirty="0" smtClean="0"/>
              <a:t>A-4-72 </a:t>
            </a:r>
            <a:r>
              <a:rPr lang="en-US" dirty="0" err="1" smtClean="0"/>
              <a:t>hrs</a:t>
            </a:r>
            <a:r>
              <a:rPr lang="en-US" dirty="0" smtClean="0"/>
              <a:t> </a:t>
            </a:r>
          </a:p>
          <a:p>
            <a:r>
              <a:rPr lang="en-US" dirty="0" smtClean="0"/>
              <a:t>B - &gt; 5 attacks  of headache </a:t>
            </a:r>
          </a:p>
          <a:p>
            <a:r>
              <a:rPr lang="en-US" dirty="0" smtClean="0"/>
              <a:t>C : 2 of these : </a:t>
            </a:r>
          </a:p>
          <a:p>
            <a:pPr marL="0" indent="0">
              <a:buNone/>
            </a:pPr>
            <a:r>
              <a:rPr lang="en-US" dirty="0" smtClean="0"/>
              <a:t>1-unilateral headache </a:t>
            </a:r>
          </a:p>
          <a:p>
            <a:pPr marL="0" indent="0">
              <a:buNone/>
            </a:pPr>
            <a:r>
              <a:rPr lang="en-US" dirty="0" smtClean="0"/>
              <a:t>2-pulsating </a:t>
            </a:r>
          </a:p>
          <a:p>
            <a:pPr marL="0" indent="0">
              <a:buNone/>
            </a:pPr>
            <a:r>
              <a:rPr lang="en-US" dirty="0" smtClean="0"/>
              <a:t>3-moderate to severe </a:t>
            </a:r>
          </a:p>
          <a:p>
            <a:pPr marL="0" indent="0">
              <a:buNone/>
            </a:pPr>
            <a:r>
              <a:rPr lang="en-US" dirty="0" smtClean="0"/>
              <a:t>4 –exacerbate with exercise </a:t>
            </a:r>
          </a:p>
          <a:p>
            <a:pPr marL="0" indent="0">
              <a:buNone/>
            </a:pPr>
            <a:r>
              <a:rPr lang="en-US" dirty="0" smtClean="0"/>
              <a:t>D: one of these :</a:t>
            </a:r>
          </a:p>
          <a:p>
            <a:pPr marL="0" indent="0">
              <a:buNone/>
            </a:pPr>
            <a:r>
              <a:rPr lang="en-US" dirty="0" smtClean="0"/>
              <a:t>1- nausea or vomiting </a:t>
            </a:r>
          </a:p>
          <a:p>
            <a:pPr marL="0" indent="0">
              <a:buNone/>
            </a:pPr>
            <a:r>
              <a:rPr lang="en-US" dirty="0" smtClean="0"/>
              <a:t>2 photophobia and </a:t>
            </a:r>
            <a:r>
              <a:rPr lang="en-US" dirty="0" err="1" smtClean="0"/>
              <a:t>phonophobia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73763" y="3306763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3443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53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Migraine headache </a:t>
            </a:r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 migraine attack begins with visual or other neurologic (usually sensory)</a:t>
            </a:r>
          </a:p>
          <a:p>
            <a:pPr marL="0" indent="0">
              <a:buNone/>
            </a:pPr>
            <a:r>
              <a:rPr lang="en-US" dirty="0"/>
              <a:t>symptoms in approximately 15% to 20% of </a:t>
            </a:r>
            <a:r>
              <a:rPr lang="en-US" dirty="0" smtClean="0"/>
              <a:t>patients (</a:t>
            </a:r>
            <a:r>
              <a:rPr lang="en-US" b="1" dirty="0" smtClean="0"/>
              <a:t>migraine </a:t>
            </a:r>
            <a:r>
              <a:rPr lang="en-US" b="1" dirty="0"/>
              <a:t>with aura</a:t>
            </a:r>
            <a:r>
              <a:rPr lang="en-US" dirty="0"/>
              <a:t>, or </a:t>
            </a:r>
            <a:r>
              <a:rPr lang="en-US" b="1" dirty="0"/>
              <a:t>classic migraine</a:t>
            </a:r>
            <a:r>
              <a:rPr lang="en-US" dirty="0"/>
              <a:t>), followed </a:t>
            </a:r>
            <a:r>
              <a:rPr lang="en-US" dirty="0" smtClean="0"/>
              <a:t>by the </a:t>
            </a:r>
            <a:r>
              <a:rPr lang="en-US" dirty="0"/>
              <a:t>headache phase.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In </a:t>
            </a:r>
            <a:r>
              <a:rPr lang="en-US" dirty="0"/>
              <a:t>most cases, however, no </a:t>
            </a:r>
            <a:r>
              <a:rPr lang="en-US" dirty="0" smtClean="0"/>
              <a:t>aura occurs </a:t>
            </a:r>
            <a:r>
              <a:rPr lang="en-US" dirty="0"/>
              <a:t>(</a:t>
            </a:r>
            <a:r>
              <a:rPr lang="en-US" b="1" dirty="0"/>
              <a:t>migraine without aura</a:t>
            </a:r>
            <a:r>
              <a:rPr lang="en-US" dirty="0"/>
              <a:t>, or </a:t>
            </a:r>
            <a:r>
              <a:rPr lang="en-US" b="1" dirty="0"/>
              <a:t>common migraine</a:t>
            </a:r>
            <a:r>
              <a:rPr lang="en-US" dirty="0"/>
              <a:t>).</a:t>
            </a:r>
          </a:p>
          <a:p>
            <a:endParaRPr lang="en-US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57910" y="4288480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016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02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Migraine headache </a:t>
            </a:r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Before puberty, males and females are equally affected</a:t>
            </a:r>
            <a:r>
              <a:rPr lang="en-US" dirty="0"/>
              <a:t>.</a:t>
            </a:r>
          </a:p>
          <a:p>
            <a:r>
              <a:rPr lang="en-US" b="1" dirty="0"/>
              <a:t>After puberty, two-thirds to three-quarters of </a:t>
            </a:r>
            <a:r>
              <a:rPr lang="en-US" b="1" dirty="0" smtClean="0"/>
              <a:t>migraine cases </a:t>
            </a:r>
            <a:r>
              <a:rPr lang="en-US" b="1" dirty="0"/>
              <a:t>occur in women</a:t>
            </a:r>
            <a:r>
              <a:rPr lang="en-US" dirty="0"/>
              <a:t>. </a:t>
            </a:r>
            <a:endParaRPr lang="en-US" dirty="0" smtClean="0"/>
          </a:p>
          <a:p>
            <a:pPr marL="0" indent="0">
              <a:buNone/>
            </a:pPr>
            <a:r>
              <a:rPr lang="en-US" sz="2000" b="1" i="1" dirty="0" smtClean="0"/>
              <a:t>Onset </a:t>
            </a:r>
            <a:r>
              <a:rPr lang="en-US" sz="2000" b="1" i="1" dirty="0"/>
              <a:t>is early in life— </a:t>
            </a:r>
            <a:r>
              <a:rPr lang="en-US" sz="2000" b="1" i="1" dirty="0" smtClean="0"/>
              <a:t>approximately 25</a:t>
            </a:r>
            <a:r>
              <a:rPr lang="en-US" sz="2000" b="1" i="1" dirty="0"/>
              <a:t>% begin during the first decade, 55% by age 20, </a:t>
            </a:r>
            <a:r>
              <a:rPr lang="en-US" sz="2000" b="1" i="1" dirty="0" smtClean="0"/>
              <a:t>and more </a:t>
            </a:r>
            <a:r>
              <a:rPr lang="en-US" sz="2000" b="1" i="1" dirty="0"/>
              <a:t>than 90% before age 40.</a:t>
            </a: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28884" y="4350189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857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tx1"/>
                </a:solidFill>
              </a:rPr>
              <a:t>Genetic 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Susceptibility to migraine is strongly influenced by </a:t>
            </a:r>
            <a:r>
              <a:rPr lang="en-US" b="1" dirty="0" smtClean="0"/>
              <a:t>genetics. A </a:t>
            </a:r>
            <a:r>
              <a:rPr lang="en-US" b="1" dirty="0"/>
              <a:t>family history of migraine in at least one </a:t>
            </a:r>
            <a:r>
              <a:rPr lang="en-US" b="1" dirty="0" smtClean="0"/>
              <a:t>first-degree relative </a:t>
            </a:r>
            <a:r>
              <a:rPr lang="en-US" b="1" dirty="0"/>
              <a:t>is present in most cases, and twin studies </a:t>
            </a:r>
            <a:r>
              <a:rPr lang="en-US" b="1" dirty="0" smtClean="0"/>
              <a:t>demonstrate the </a:t>
            </a:r>
            <a:r>
              <a:rPr lang="en-US" b="1" dirty="0"/>
              <a:t>involvement of both genetic and </a:t>
            </a:r>
            <a:r>
              <a:rPr lang="en-US" b="1" dirty="0" smtClean="0"/>
              <a:t>environmental factors</a:t>
            </a:r>
            <a:r>
              <a:rPr lang="en-US" dirty="0"/>
              <a:t>. 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b="1" dirty="0" smtClean="0"/>
              <a:t>Autosomal </a:t>
            </a:r>
            <a:r>
              <a:rPr lang="en-US" b="1" dirty="0"/>
              <a:t>dominant inheritance of </a:t>
            </a:r>
            <a:r>
              <a:rPr lang="en-US" b="1" dirty="0" smtClean="0"/>
              <a:t>migraine occurs </a:t>
            </a:r>
            <a:r>
              <a:rPr lang="en-US" b="1" dirty="0"/>
              <a:t>in several well-recognized syndromes, </a:t>
            </a:r>
            <a:r>
              <a:rPr lang="en-US" b="1" dirty="0" smtClean="0"/>
              <a:t>including familial </a:t>
            </a:r>
            <a:r>
              <a:rPr lang="en-US" b="1" dirty="0"/>
              <a:t>hemiplegic migraine and cerebral </a:t>
            </a:r>
            <a:r>
              <a:rPr lang="en-US" b="1" dirty="0" smtClean="0"/>
              <a:t>autosomal dominant </a:t>
            </a:r>
            <a:r>
              <a:rPr lang="en-US" b="1" dirty="0" err="1"/>
              <a:t>arteriopathy</a:t>
            </a:r>
            <a:r>
              <a:rPr lang="en-US" b="1" dirty="0"/>
              <a:t> with subcortical </a:t>
            </a:r>
            <a:r>
              <a:rPr lang="en-US" b="1" dirty="0" smtClean="0"/>
              <a:t>infarcts (CADASIL</a:t>
            </a:r>
            <a:r>
              <a:rPr lang="en-US" b="1" dirty="0"/>
              <a:t>)</a:t>
            </a: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9859" y="5174832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3394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03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Pathophysiology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Intracranial vasospasm (aura)</a:t>
            </a:r>
          </a:p>
          <a:p>
            <a:r>
              <a:rPr lang="en-US" dirty="0" err="1" smtClean="0"/>
              <a:t>Extracranial</a:t>
            </a:r>
            <a:r>
              <a:rPr lang="en-US" dirty="0" smtClean="0"/>
              <a:t> vasodilation(pain) 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39128" y="3978737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837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00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 cstate="print"/>
          <a:stretch>
            <a:fillRect/>
          </a:stretch>
        </p:blipFill>
        <p:spPr>
          <a:xfrm>
            <a:off x="561372" y="844952"/>
            <a:ext cx="8712630" cy="5879939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954028" y="6027523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833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744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Aura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 cstate="print"/>
          <a:stretch>
            <a:fillRect/>
          </a:stretch>
        </p:blipFill>
        <p:spPr>
          <a:xfrm>
            <a:off x="677863" y="2912455"/>
            <a:ext cx="8596312" cy="2377703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130837" y="5775082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716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01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 cstate="print"/>
          <a:stretch>
            <a:fillRect/>
          </a:stretch>
        </p:blipFill>
        <p:spPr>
          <a:xfrm>
            <a:off x="2653443" y="286102"/>
            <a:ext cx="5042652" cy="6653240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750622" y="4383847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628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2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 dirty="0" smtClean="0">
                <a:solidFill>
                  <a:schemeClr val="accent5">
                    <a:lumMod val="75000"/>
                  </a:schemeClr>
                </a:solidFill>
              </a:rPr>
              <a:t>Cluster headache </a:t>
            </a:r>
            <a:endParaRPr lang="en-US" sz="44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Cluster headache presents as clusters of brief, very </a:t>
            </a:r>
            <a:r>
              <a:rPr lang="en-US" dirty="0" smtClean="0"/>
              <a:t>severe, unilateral</a:t>
            </a:r>
            <a:r>
              <a:rPr lang="en-US" dirty="0"/>
              <a:t>, constant, </a:t>
            </a:r>
            <a:r>
              <a:rPr lang="en-US" dirty="0" err="1"/>
              <a:t>nonthrobbing</a:t>
            </a:r>
            <a:r>
              <a:rPr lang="en-US" dirty="0"/>
              <a:t> headaches that </a:t>
            </a:r>
            <a:r>
              <a:rPr lang="en-US" dirty="0" smtClean="0"/>
              <a:t>last from </a:t>
            </a:r>
            <a:r>
              <a:rPr lang="en-US" dirty="0"/>
              <a:t>15 minutes to 3 hours.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Unlike </a:t>
            </a:r>
            <a:r>
              <a:rPr lang="en-US" dirty="0"/>
              <a:t>migraine </a:t>
            </a:r>
            <a:r>
              <a:rPr lang="en-US" dirty="0" smtClean="0"/>
              <a:t>headaches, cluster </a:t>
            </a:r>
            <a:r>
              <a:rPr lang="en-US" dirty="0"/>
              <a:t>headaches are always unilateral and usually </a:t>
            </a:r>
            <a:r>
              <a:rPr lang="en-US" dirty="0" smtClean="0"/>
              <a:t>recur on </a:t>
            </a:r>
            <a:r>
              <a:rPr lang="en-US" dirty="0"/>
              <a:t>the same side in any given patient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r>
              <a:rPr lang="en-US" dirty="0" smtClean="0"/>
              <a:t> </a:t>
            </a:r>
            <a:r>
              <a:rPr lang="en-US" dirty="0"/>
              <a:t>They occur </a:t>
            </a:r>
            <a:r>
              <a:rPr lang="en-US" dirty="0" smtClean="0"/>
              <a:t>most often </a:t>
            </a:r>
            <a:r>
              <a:rPr lang="en-US" dirty="0"/>
              <a:t>at night, awakening the patient from sleep, and recur</a:t>
            </a:r>
          </a:p>
          <a:p>
            <a:pPr marL="0" indent="0">
              <a:buNone/>
            </a:pPr>
            <a:r>
              <a:rPr lang="en-US" dirty="0"/>
              <a:t>daily, often at nearly the same time of day (circadian periodicity</a:t>
            </a:r>
            <a:r>
              <a:rPr lang="en-US" dirty="0" smtClean="0"/>
              <a:t>), for </a:t>
            </a:r>
            <a:r>
              <a:rPr lang="en-US" dirty="0"/>
              <a:t>a cluster period of weeks to a few months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0347" y="4972879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285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51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Cluster Headache </a:t>
            </a:r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100" b="1" i="1" dirty="0"/>
              <a:t>Patients may pace restlessly during attacks. Between </a:t>
            </a:r>
            <a:r>
              <a:rPr lang="en-US" sz="2100" b="1" i="1" dirty="0" smtClean="0"/>
              <a:t>clusters, the </a:t>
            </a:r>
            <a:r>
              <a:rPr lang="en-US" sz="2100" b="1" i="1" dirty="0"/>
              <a:t>patient may be free from headaches for months </a:t>
            </a:r>
            <a:r>
              <a:rPr lang="en-US" sz="2100" b="1" i="1" dirty="0" smtClean="0"/>
              <a:t>or years</a:t>
            </a:r>
            <a:r>
              <a:rPr lang="en-US" sz="2100" b="1" i="1" dirty="0"/>
              <a:t>. </a:t>
            </a:r>
            <a:endParaRPr lang="en-US" sz="2100" b="1" i="1" dirty="0" smtClean="0"/>
          </a:p>
          <a:p>
            <a:pPr marL="0" indent="0">
              <a:buNone/>
            </a:pPr>
            <a:r>
              <a:rPr lang="en-US" sz="1900" b="1" dirty="0" smtClean="0">
                <a:solidFill>
                  <a:schemeClr val="accent5">
                    <a:lumMod val="75000"/>
                  </a:schemeClr>
                </a:solidFill>
              </a:rPr>
              <a:t>The </a:t>
            </a:r>
            <a:r>
              <a:rPr lang="en-US" sz="1900" b="1" dirty="0">
                <a:solidFill>
                  <a:schemeClr val="accent5">
                    <a:lumMod val="75000"/>
                  </a:schemeClr>
                </a:solidFill>
              </a:rPr>
              <a:t>cause is unknown, but functional MRI </a:t>
            </a:r>
            <a:r>
              <a:rPr lang="en-US" sz="1900" b="1" dirty="0" smtClean="0">
                <a:solidFill>
                  <a:schemeClr val="accent5">
                    <a:lumMod val="75000"/>
                  </a:schemeClr>
                </a:solidFill>
              </a:rPr>
              <a:t>during attacks </a:t>
            </a:r>
            <a:r>
              <a:rPr lang="en-US" sz="1900" b="1" dirty="0">
                <a:solidFill>
                  <a:schemeClr val="accent5">
                    <a:lumMod val="75000"/>
                  </a:schemeClr>
                </a:solidFill>
              </a:rPr>
              <a:t>has shown hypothalamic activation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b="1" dirty="0"/>
              <a:t>Cluster headache occurs much more frequently in </a:t>
            </a:r>
            <a:r>
              <a:rPr lang="en-US" b="1" dirty="0" smtClean="0"/>
              <a:t>men than </a:t>
            </a:r>
            <a:r>
              <a:rPr lang="en-US" b="1" dirty="0"/>
              <a:t>in women and typically begins at a somewhat later </a:t>
            </a:r>
            <a:r>
              <a:rPr lang="en-US" b="1" dirty="0" smtClean="0"/>
              <a:t>age than </a:t>
            </a:r>
            <a:r>
              <a:rPr lang="en-US" b="1" dirty="0"/>
              <a:t>migraine (mean onset at 25 years</a:t>
            </a:r>
            <a:r>
              <a:rPr lang="en-US" b="1" dirty="0" smtClean="0"/>
              <a:t>).</a:t>
            </a:r>
          </a:p>
          <a:p>
            <a:pPr marL="0" indent="0">
              <a:buNone/>
            </a:pPr>
            <a:r>
              <a:rPr lang="en-US" dirty="0" smtClean="0"/>
              <a:t> </a:t>
            </a:r>
            <a:r>
              <a:rPr lang="en-US" sz="1900" b="1" dirty="0"/>
              <a:t>There is rarely </a:t>
            </a:r>
            <a:r>
              <a:rPr lang="en-US" sz="1900" b="1" dirty="0" smtClean="0"/>
              <a:t>a family </a:t>
            </a:r>
            <a:r>
              <a:rPr lang="en-US" sz="1900" b="1" dirty="0"/>
              <a:t>history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b="1" dirty="0"/>
              <a:t>The headache may begin as a burning sensation </a:t>
            </a:r>
            <a:r>
              <a:rPr lang="en-US" b="1" dirty="0" smtClean="0"/>
              <a:t>over the </a:t>
            </a:r>
            <a:r>
              <a:rPr lang="en-US" b="1" dirty="0"/>
              <a:t>lateral aspect of the nose or as pressure behind the </a:t>
            </a:r>
            <a:r>
              <a:rPr lang="en-US" b="1" dirty="0" smtClean="0"/>
              <a:t>eye .The </a:t>
            </a:r>
            <a:r>
              <a:rPr lang="en-US" b="1" dirty="0"/>
              <a:t>pain is </a:t>
            </a:r>
            <a:r>
              <a:rPr lang="en-US" b="1" dirty="0" smtClean="0"/>
              <a:t>sharp</a:t>
            </a:r>
            <a:r>
              <a:rPr lang="en-US" b="1" dirty="0"/>
              <a:t>, or </a:t>
            </a:r>
            <a:r>
              <a:rPr lang="en-US" b="1" dirty="0" smtClean="0"/>
              <a:t>stabbing. </a:t>
            </a:r>
            <a:r>
              <a:rPr lang="en-US" b="1" dirty="0" err="1" smtClean="0"/>
              <a:t>Ipsilateral</a:t>
            </a:r>
            <a:r>
              <a:rPr lang="en-US" b="1" dirty="0" smtClean="0"/>
              <a:t> </a:t>
            </a:r>
            <a:r>
              <a:rPr lang="en-US" b="1" dirty="0" err="1"/>
              <a:t>conjunctival</a:t>
            </a:r>
            <a:r>
              <a:rPr lang="en-US" b="1" dirty="0"/>
              <a:t> injection, lacrimation, nasal </a:t>
            </a:r>
            <a:r>
              <a:rPr lang="en-US" b="1" dirty="0" smtClean="0"/>
              <a:t>stuffiness, and </a:t>
            </a:r>
            <a:r>
              <a:rPr lang="en-US" b="1" dirty="0"/>
              <a:t>Horner </a:t>
            </a:r>
            <a:r>
              <a:rPr lang="en-US" b="1" dirty="0" smtClean="0"/>
              <a:t>syndrome </a:t>
            </a:r>
            <a:r>
              <a:rPr lang="en-US" b="1" dirty="0"/>
              <a:t>are </a:t>
            </a:r>
            <a:r>
              <a:rPr lang="en-US" b="1" dirty="0" smtClean="0"/>
              <a:t>commonly associated </a:t>
            </a:r>
            <a:r>
              <a:rPr lang="en-US" b="1" dirty="0"/>
              <a:t>with the attack</a:t>
            </a:r>
            <a:r>
              <a:rPr lang="en-US" dirty="0"/>
              <a:t>. </a:t>
            </a:r>
            <a:endParaRPr lang="en-US" dirty="0" smtClean="0"/>
          </a:p>
          <a:p>
            <a:pPr marL="0" indent="0">
              <a:buNone/>
            </a:pPr>
            <a:r>
              <a:rPr lang="en-US" sz="1900" b="1" dirty="0" smtClean="0"/>
              <a:t>Episodes </a:t>
            </a:r>
            <a:r>
              <a:rPr lang="en-US" sz="1900" b="1" dirty="0"/>
              <a:t>may be precipitated </a:t>
            </a:r>
            <a:r>
              <a:rPr lang="en-US" sz="1900" b="1" dirty="0" smtClean="0"/>
              <a:t>by the </a:t>
            </a:r>
            <a:r>
              <a:rPr lang="en-US" sz="1900" b="1" dirty="0"/>
              <a:t>use of alcohol or </a:t>
            </a:r>
            <a:r>
              <a:rPr lang="en-US" sz="1900" b="1" dirty="0" err="1"/>
              <a:t>vasodilating</a:t>
            </a:r>
            <a:r>
              <a:rPr lang="en-US" sz="1900" b="1" dirty="0"/>
              <a:t> drugs, especially if </a:t>
            </a:r>
            <a:r>
              <a:rPr lang="en-US" sz="1900" b="1" dirty="0" smtClean="0"/>
              <a:t>used during </a:t>
            </a:r>
            <a:r>
              <a:rPr lang="en-US" sz="1900" b="1" dirty="0"/>
              <a:t>a cluster siege.</a:t>
            </a:r>
          </a:p>
          <a:p>
            <a:endParaRPr lang="en-US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41080" y="5919124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1780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701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 cstate="print"/>
          <a:stretch>
            <a:fillRect/>
          </a:stretch>
        </p:blipFill>
        <p:spPr>
          <a:xfrm>
            <a:off x="1753565" y="827590"/>
            <a:ext cx="7520437" cy="6140369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784281" y="4737266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544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50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Tension type headache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Tension-type headache is the term used to describe </a:t>
            </a:r>
            <a:r>
              <a:rPr lang="en-US" b="1" dirty="0" smtClean="0"/>
              <a:t>chronic or </a:t>
            </a:r>
            <a:r>
              <a:rPr lang="en-US" b="1" dirty="0"/>
              <a:t>recurrent headache of </a:t>
            </a:r>
            <a:r>
              <a:rPr lang="en-US" b="1" dirty="0" smtClean="0"/>
              <a:t>in apparent </a:t>
            </a:r>
            <a:r>
              <a:rPr lang="en-US" b="1" dirty="0"/>
              <a:t>cause that lack </a:t>
            </a:r>
            <a:r>
              <a:rPr lang="en-US" b="1" dirty="0" smtClean="0"/>
              <a:t>features of </a:t>
            </a:r>
            <a:r>
              <a:rPr lang="en-US" b="1" dirty="0"/>
              <a:t>migraine or other headache </a:t>
            </a:r>
            <a:r>
              <a:rPr lang="en-US" b="1" dirty="0" smtClean="0"/>
              <a:t>syndromes</a:t>
            </a:r>
          </a:p>
          <a:p>
            <a:pPr marL="0" indent="0">
              <a:buNone/>
            </a:pPr>
            <a:r>
              <a:rPr lang="en-US" b="1" dirty="0"/>
              <a:t>In its classic form </a:t>
            </a:r>
            <a:r>
              <a:rPr lang="en-US" b="1" dirty="0" smtClean="0"/>
              <a:t>tension-type headache is </a:t>
            </a:r>
            <a:r>
              <a:rPr lang="en-US" b="1" dirty="0"/>
              <a:t>a chronic disorder that begins after age 20 years. </a:t>
            </a:r>
            <a:endParaRPr lang="en-US" b="1" dirty="0" smtClean="0"/>
          </a:p>
          <a:p>
            <a:pPr marL="0" indent="0">
              <a:buNone/>
            </a:pPr>
            <a:r>
              <a:rPr lang="en-US" b="1" dirty="0" smtClean="0"/>
              <a:t>It is characterized </a:t>
            </a:r>
            <a:r>
              <a:rPr lang="en-US" b="1" dirty="0"/>
              <a:t>by attacks of </a:t>
            </a:r>
            <a:r>
              <a:rPr lang="en-US" b="1" dirty="0" smtClean="0"/>
              <a:t>non throbbing</a:t>
            </a:r>
            <a:r>
              <a:rPr lang="en-US" b="1" dirty="0"/>
              <a:t>, bilateral </a:t>
            </a:r>
            <a:r>
              <a:rPr lang="en-US" b="1" dirty="0" smtClean="0"/>
              <a:t>occipital head </a:t>
            </a:r>
            <a:r>
              <a:rPr lang="en-US" b="1" dirty="0"/>
              <a:t>pain that is not associated with nausea, </a:t>
            </a:r>
            <a:r>
              <a:rPr lang="en-US" b="1" dirty="0" smtClean="0"/>
              <a:t>vomiting, or </a:t>
            </a:r>
            <a:r>
              <a:rPr lang="en-US" b="1" dirty="0"/>
              <a:t>prodromal visual disturbance. </a:t>
            </a:r>
            <a:endParaRPr lang="en-US" b="1" dirty="0" smtClean="0"/>
          </a:p>
          <a:p>
            <a:pPr marL="0" indent="0">
              <a:buNone/>
            </a:pPr>
            <a:r>
              <a:rPr lang="en-US" b="1" dirty="0" smtClean="0"/>
              <a:t>Headache </a:t>
            </a:r>
            <a:r>
              <a:rPr lang="en-US" b="1" dirty="0"/>
              <a:t>duration </a:t>
            </a:r>
            <a:r>
              <a:rPr lang="en-US" b="1" dirty="0" smtClean="0"/>
              <a:t>is from </a:t>
            </a:r>
            <a:r>
              <a:rPr lang="en-US" b="1" dirty="0"/>
              <a:t>hours to days. The pain is sometimes likened to </a:t>
            </a:r>
            <a:r>
              <a:rPr lang="en-US" b="1" dirty="0" smtClean="0"/>
              <a:t>a tight </a:t>
            </a:r>
            <a:r>
              <a:rPr lang="en-US" b="1" dirty="0"/>
              <a:t>band around the </a:t>
            </a:r>
            <a:r>
              <a:rPr lang="en-US" b="1" dirty="0" smtClean="0"/>
              <a:t>head</a:t>
            </a:r>
          </a:p>
          <a:p>
            <a:pPr marL="0" indent="0">
              <a:buNone/>
            </a:pPr>
            <a:r>
              <a:rPr lang="en-US" b="1" dirty="0" smtClean="0"/>
              <a:t>Women </a:t>
            </a:r>
            <a:r>
              <a:rPr lang="en-US" b="1" dirty="0"/>
              <a:t>are more commonly affected than men.</a:t>
            </a: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433768" y="5771419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402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53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 cstate="print"/>
          <a:stretch>
            <a:fillRect/>
          </a:stretch>
        </p:blipFill>
        <p:spPr>
          <a:xfrm>
            <a:off x="1987038" y="700269"/>
            <a:ext cx="6097877" cy="5903088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774514" y="5253369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683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03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Headache occurs in all age groups and accounts for 1% </a:t>
            </a:r>
            <a:r>
              <a:rPr lang="en-US" dirty="0" smtClean="0"/>
              <a:t>to 2</a:t>
            </a:r>
            <a:r>
              <a:rPr lang="en-US" dirty="0"/>
              <a:t>% of emergency department evaluations and up to 4% </a:t>
            </a:r>
            <a:r>
              <a:rPr lang="en-US" dirty="0" smtClean="0"/>
              <a:t>of medical </a:t>
            </a:r>
            <a:r>
              <a:rPr lang="en-US" dirty="0"/>
              <a:t>office visits</a:t>
            </a:r>
            <a:r>
              <a:rPr lang="en-US" dirty="0" smtClean="0"/>
              <a:t>;</a:t>
            </a:r>
          </a:p>
          <a:p>
            <a:pPr marL="0" indent="0">
              <a:buNone/>
            </a:pPr>
            <a:r>
              <a:rPr lang="en-US" dirty="0" smtClean="0"/>
              <a:t> </a:t>
            </a:r>
            <a:r>
              <a:rPr lang="en-US" dirty="0"/>
              <a:t>the causes are myriad </a:t>
            </a:r>
            <a:r>
              <a:rPr lang="en-US" dirty="0" smtClean="0"/>
              <a:t>.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Although most often a benign condition (especially </a:t>
            </a:r>
            <a:r>
              <a:rPr lang="en-US" dirty="0" smtClean="0"/>
              <a:t>when chronic </a:t>
            </a:r>
            <a:r>
              <a:rPr lang="en-US" dirty="0"/>
              <a:t>and recurrent), headache of new onset may be </a:t>
            </a:r>
            <a:r>
              <a:rPr lang="en-US" dirty="0" smtClean="0"/>
              <a:t>the earliest </a:t>
            </a:r>
            <a:r>
              <a:rPr lang="en-US" dirty="0"/>
              <a:t>or the principal manifestation of serious </a:t>
            </a:r>
            <a:r>
              <a:rPr lang="en-US" dirty="0" smtClean="0"/>
              <a:t>systemic or </a:t>
            </a:r>
            <a:r>
              <a:rPr lang="en-US" dirty="0"/>
              <a:t>intracranial disease and therefore requires thorough and</a:t>
            </a:r>
          </a:p>
          <a:p>
            <a:pPr marL="0" indent="0">
              <a:buNone/>
            </a:pPr>
            <a:r>
              <a:rPr lang="en-US" dirty="0"/>
              <a:t>systematic evaluation.</a:t>
            </a: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62543" y="474848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369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00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Headache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Headache is caused by traction, </a:t>
            </a:r>
            <a:r>
              <a:rPr lang="en-US" dirty="0" smtClean="0"/>
              <a:t>displacement, inflammation</a:t>
            </a:r>
            <a:r>
              <a:rPr lang="en-US" dirty="0"/>
              <a:t>, vascular spasm, or distention </a:t>
            </a:r>
            <a:r>
              <a:rPr lang="en-US" dirty="0" smtClean="0"/>
              <a:t>of the </a:t>
            </a:r>
            <a:r>
              <a:rPr lang="en-US" dirty="0"/>
              <a:t>pain-sensitive structures in the head </a:t>
            </a:r>
            <a:r>
              <a:rPr lang="en-US" dirty="0" smtClean="0"/>
              <a:t>or neck</a:t>
            </a:r>
            <a:r>
              <a:rPr lang="en-US" dirty="0"/>
              <a:t>. </a:t>
            </a:r>
            <a:endParaRPr lang="en-US" dirty="0" smtClean="0"/>
          </a:p>
          <a:p>
            <a:pPr>
              <a:buNone/>
            </a:pPr>
            <a:r>
              <a:rPr lang="en-US" dirty="0" smtClean="0"/>
              <a:t>Isolated </a:t>
            </a:r>
            <a:r>
              <a:rPr lang="en-US" dirty="0"/>
              <a:t>involvement of the bony skull, most of the dura, or most regions of </a:t>
            </a:r>
            <a:r>
              <a:rPr lang="en-US" dirty="0" smtClean="0"/>
              <a:t>brain parenchyma </a:t>
            </a:r>
            <a:r>
              <a:rPr lang="en-US" dirty="0"/>
              <a:t>does not produce pain</a:t>
            </a: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12056" y="4142626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027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00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b="1" dirty="0" smtClean="0">
                <a:solidFill>
                  <a:srgbClr val="FF0000"/>
                </a:solidFill>
              </a:rPr>
              <a:t>Pain sensitive structures within the cranial vault </a:t>
            </a:r>
            <a:endParaRPr lang="en-US" sz="4800" b="1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include the venous sinuses (</a:t>
            </a:r>
            <a:r>
              <a:rPr lang="en-US" dirty="0" err="1"/>
              <a:t>eg</a:t>
            </a:r>
            <a:r>
              <a:rPr lang="en-US" dirty="0"/>
              <a:t>, sagittal sinus); anterior</a:t>
            </a:r>
          </a:p>
          <a:p>
            <a:pPr marL="0" indent="0">
              <a:buNone/>
            </a:pPr>
            <a:r>
              <a:rPr lang="en-US" dirty="0"/>
              <a:t>and middle meningeal arteries; </a:t>
            </a:r>
            <a:r>
              <a:rPr lang="en-US" dirty="0" err="1"/>
              <a:t>dura</a:t>
            </a:r>
            <a:r>
              <a:rPr lang="en-US" dirty="0"/>
              <a:t> at the base of the</a:t>
            </a:r>
          </a:p>
          <a:p>
            <a:pPr marL="0" indent="0">
              <a:buNone/>
            </a:pPr>
            <a:r>
              <a:rPr lang="en-US" dirty="0"/>
              <a:t>skull; trigeminal (V), glossopharyngeal (IX), and </a:t>
            </a:r>
            <a:r>
              <a:rPr lang="en-US" dirty="0" err="1"/>
              <a:t>vagus</a:t>
            </a:r>
            <a:r>
              <a:rPr lang="en-US" dirty="0"/>
              <a:t> (X)</a:t>
            </a:r>
          </a:p>
          <a:p>
            <a:pPr marL="0" indent="0">
              <a:buNone/>
            </a:pPr>
            <a:r>
              <a:rPr lang="en-US" dirty="0"/>
              <a:t>nerves; proximal portions of the internal carotid artery and</a:t>
            </a:r>
          </a:p>
          <a:p>
            <a:pPr marL="0" indent="0">
              <a:buNone/>
            </a:pPr>
            <a:r>
              <a:rPr lang="en-US" dirty="0"/>
              <a:t>its branches near the circle of Willis; brainstem periaqueductal</a:t>
            </a:r>
          </a:p>
          <a:p>
            <a:pPr marL="0" indent="0">
              <a:buNone/>
            </a:pPr>
            <a:r>
              <a:rPr lang="en-US" dirty="0"/>
              <a:t>gray matter; and sensory nuclei of the thalamus</a:t>
            </a: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23275" y="5230930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674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5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 smtClean="0">
                <a:solidFill>
                  <a:srgbClr val="FF0000"/>
                </a:solidFill>
              </a:rPr>
              <a:t>Extracranial pain _sensitive structures 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These include </a:t>
            </a:r>
            <a:r>
              <a:rPr lang="en-US" dirty="0" err="1"/>
              <a:t>periosteum</a:t>
            </a:r>
            <a:r>
              <a:rPr lang="en-US" dirty="0"/>
              <a:t> of the skull; skin; subcutaneous</a:t>
            </a:r>
          </a:p>
          <a:p>
            <a:pPr marL="0" indent="0">
              <a:buNone/>
            </a:pPr>
            <a:r>
              <a:rPr lang="en-US" dirty="0"/>
              <a:t>tissues, muscles, and arteries; neck muscles; second (C2) and</a:t>
            </a:r>
          </a:p>
          <a:p>
            <a:pPr marL="0" indent="0">
              <a:buNone/>
            </a:pPr>
            <a:r>
              <a:rPr lang="en-US" dirty="0"/>
              <a:t>third (C3) cervical nerves; eyes, ears, teeth, sinuses, and</a:t>
            </a:r>
          </a:p>
          <a:p>
            <a:pPr marL="0" indent="0">
              <a:buNone/>
            </a:pPr>
            <a:r>
              <a:rPr lang="en-US" dirty="0"/>
              <a:t>oropharynx; and mucous membranes of the nasal cavity</a:t>
            </a: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39127" y="4333360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72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01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i="1" dirty="0" smtClean="0"/>
              <a:t>Radiation or projection pain </a:t>
            </a:r>
            <a:endParaRPr lang="en-US" sz="4800" b="1" i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32500" lnSpcReduction="20000"/>
          </a:bodyPr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sz="3800" b="1" dirty="0" smtClean="0">
                <a:solidFill>
                  <a:srgbClr val="FF0000"/>
                </a:solidFill>
              </a:rPr>
              <a:t>A. The </a:t>
            </a:r>
            <a:r>
              <a:rPr lang="en-US" sz="3800" b="1" dirty="0">
                <a:solidFill>
                  <a:srgbClr val="FF0000"/>
                </a:solidFill>
              </a:rPr>
              <a:t>trigeminal (V) nerve </a:t>
            </a:r>
            <a:endParaRPr lang="en-US" sz="3800" b="1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sz="3300" dirty="0" smtClean="0"/>
          </a:p>
          <a:p>
            <a:pPr marL="0" indent="0">
              <a:buNone/>
            </a:pPr>
            <a:r>
              <a:rPr lang="en-US" sz="3300" b="1" dirty="0" smtClean="0"/>
              <a:t>carries </a:t>
            </a:r>
            <a:r>
              <a:rPr lang="en-US" sz="3300" b="1" dirty="0"/>
              <a:t>sensation from </a:t>
            </a:r>
            <a:r>
              <a:rPr lang="en-US" sz="3300" b="1" dirty="0" smtClean="0"/>
              <a:t>intracranial structures </a:t>
            </a:r>
            <a:r>
              <a:rPr lang="en-US" sz="3300" b="1" dirty="0"/>
              <a:t>in the anterior and middle fossae of </a:t>
            </a:r>
            <a:r>
              <a:rPr lang="en-US" sz="3300" b="1" dirty="0" smtClean="0"/>
              <a:t>the skull </a:t>
            </a:r>
            <a:r>
              <a:rPr lang="en-US" sz="3300" b="1" dirty="0"/>
              <a:t>(above the cerebellar tentorium). </a:t>
            </a:r>
            <a:endParaRPr lang="en-US" sz="3300" b="1" dirty="0" smtClean="0"/>
          </a:p>
          <a:p>
            <a:pPr marL="0" indent="0">
              <a:buNone/>
            </a:pPr>
            <a:r>
              <a:rPr lang="en-US" sz="3300" b="1" dirty="0" smtClean="0"/>
              <a:t>Discrete intracranial lesions </a:t>
            </a:r>
            <a:r>
              <a:rPr lang="en-US" sz="3300" b="1" dirty="0"/>
              <a:t>in these locations can produce pain that </a:t>
            </a:r>
            <a:r>
              <a:rPr lang="en-US" sz="3300" b="1" dirty="0" smtClean="0"/>
              <a:t>radiates in </a:t>
            </a:r>
            <a:r>
              <a:rPr lang="en-US" sz="3300" b="1" dirty="0"/>
              <a:t>the trigeminal nerve distribution </a:t>
            </a:r>
            <a:endParaRPr lang="en-US" sz="3300" b="1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sz="3400" b="1" dirty="0" smtClean="0">
                <a:solidFill>
                  <a:srgbClr val="FF0000"/>
                </a:solidFill>
              </a:rPr>
              <a:t>B</a:t>
            </a:r>
            <a:r>
              <a:rPr lang="en-US" sz="3400" b="1" dirty="0">
                <a:solidFill>
                  <a:srgbClr val="FF0000"/>
                </a:solidFill>
              </a:rPr>
              <a:t>. The glossopharyngeal (IX) and </a:t>
            </a:r>
            <a:r>
              <a:rPr lang="en-US" sz="3400" b="1" dirty="0" err="1">
                <a:solidFill>
                  <a:srgbClr val="FF0000"/>
                </a:solidFill>
              </a:rPr>
              <a:t>vagus</a:t>
            </a:r>
            <a:r>
              <a:rPr lang="en-US" sz="3400" b="1" dirty="0">
                <a:solidFill>
                  <a:srgbClr val="FF0000"/>
                </a:solidFill>
              </a:rPr>
              <a:t> (X) nerves convey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sz="2900" b="1" dirty="0" smtClean="0"/>
              <a:t>sensation </a:t>
            </a:r>
            <a:r>
              <a:rPr lang="en-US" sz="2900" b="1" dirty="0"/>
              <a:t>from part of the posterior fossa; </a:t>
            </a:r>
            <a:r>
              <a:rPr lang="en-US" sz="2900" b="1" dirty="0" smtClean="0"/>
              <a:t>pain originating </a:t>
            </a:r>
            <a:r>
              <a:rPr lang="en-US" sz="2900" b="1" dirty="0"/>
              <a:t>in this area may also be referred to the </a:t>
            </a:r>
            <a:r>
              <a:rPr lang="en-US" sz="2900" b="1" dirty="0" smtClean="0"/>
              <a:t>ear or </a:t>
            </a:r>
            <a:r>
              <a:rPr lang="en-US" sz="2900" b="1" dirty="0"/>
              <a:t>throat, as in glossopharyngeal neuralgia.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sz="3400" b="1" dirty="0" smtClean="0">
                <a:solidFill>
                  <a:srgbClr val="FF0000"/>
                </a:solidFill>
              </a:rPr>
              <a:t>C</a:t>
            </a:r>
            <a:r>
              <a:rPr lang="en-US" sz="3400" b="1" dirty="0">
                <a:solidFill>
                  <a:srgbClr val="FF0000"/>
                </a:solidFill>
              </a:rPr>
              <a:t>. The upper cervical (C2-C3) nerves </a:t>
            </a:r>
            <a:endParaRPr lang="en-US" sz="3400" b="1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sz="2900" b="1" dirty="0" smtClean="0"/>
          </a:p>
          <a:p>
            <a:pPr marL="0" indent="0">
              <a:buNone/>
            </a:pPr>
            <a:r>
              <a:rPr lang="en-US" sz="2900" b="1" dirty="0" smtClean="0"/>
              <a:t>transmit stimuli from </a:t>
            </a:r>
            <a:r>
              <a:rPr lang="en-US" sz="2900" b="1" dirty="0" err="1"/>
              <a:t>infratentorial</a:t>
            </a:r>
            <a:r>
              <a:rPr lang="en-US" sz="2900" b="1" dirty="0"/>
              <a:t> and cervical structures; </a:t>
            </a:r>
            <a:r>
              <a:rPr lang="en-US" sz="2900" b="1" dirty="0" smtClean="0"/>
              <a:t>therefore, pain </a:t>
            </a:r>
            <a:r>
              <a:rPr lang="en-US" sz="2900" b="1" dirty="0"/>
              <a:t>from posterior fossa lesions often projects to </a:t>
            </a:r>
            <a:r>
              <a:rPr lang="en-US" sz="2900" b="1" dirty="0" smtClean="0"/>
              <a:t>the second </a:t>
            </a:r>
            <a:r>
              <a:rPr lang="en-US" sz="2900" b="1" dirty="0"/>
              <a:t>and </a:t>
            </a:r>
            <a:endParaRPr lang="en-US" sz="2900" b="1" dirty="0" smtClean="0"/>
          </a:p>
          <a:p>
            <a:pPr marL="0" indent="0">
              <a:buNone/>
            </a:pPr>
            <a:r>
              <a:rPr lang="en-US" sz="2900" b="1" dirty="0" smtClean="0"/>
              <a:t>third </a:t>
            </a:r>
            <a:r>
              <a:rPr lang="en-US" sz="2900" b="1" dirty="0"/>
              <a:t>cervical dermatomes</a:t>
            </a: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65223" y="5796887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779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5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 cstate="print"/>
          <a:stretch>
            <a:fillRect/>
          </a:stretch>
        </p:blipFill>
        <p:spPr>
          <a:xfrm>
            <a:off x="1133183" y="1542699"/>
            <a:ext cx="9789129" cy="4634264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536197" y="5887278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080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51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Headache disorders are classified as primary or secondary (International Headache Society Classification Subcommittee, 2004).</a:t>
            </a:r>
          </a:p>
          <a:p>
            <a:r>
              <a:rPr lang="en-US" b="1" dirty="0"/>
              <a:t> The primary headache disorders do not have an underlying structural cause, but all the primary headache disorders can be simulated by secondary conditions </a:t>
            </a:r>
            <a:endParaRPr lang="en-US" dirty="0"/>
          </a:p>
          <a:p>
            <a:endParaRPr lang="en-US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73763" y="3306763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361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00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200</TotalTime>
  <Words>1074</Words>
  <Application>Microsoft Office PowerPoint</Application>
  <PresentationFormat>Widescreen</PresentationFormat>
  <Paragraphs>102</Paragraphs>
  <Slides>24</Slides>
  <Notes>1</Notes>
  <HiddenSlides>0</HiddenSlides>
  <MMClips>24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Calibri</vt:lpstr>
      <vt:lpstr>Tahoma</vt:lpstr>
      <vt:lpstr>Trebuchet MS</vt:lpstr>
      <vt:lpstr>Wingdings 3</vt:lpstr>
      <vt:lpstr>Facet</vt:lpstr>
      <vt:lpstr>In the name of god </vt:lpstr>
      <vt:lpstr>PowerPoint Presentation</vt:lpstr>
      <vt:lpstr>PowerPoint Presentation</vt:lpstr>
      <vt:lpstr>Headache </vt:lpstr>
      <vt:lpstr>Pain sensitive structures within the cranial vault </vt:lpstr>
      <vt:lpstr>Extracranial pain _sensitive structures </vt:lpstr>
      <vt:lpstr>Radiation or projection pain </vt:lpstr>
      <vt:lpstr>PowerPoint Presentation</vt:lpstr>
      <vt:lpstr>PowerPoint Presentation</vt:lpstr>
      <vt:lpstr>Headache </vt:lpstr>
      <vt:lpstr>Primary headaches </vt:lpstr>
      <vt:lpstr>Migraine headache </vt:lpstr>
      <vt:lpstr>PowerPoint Presentation</vt:lpstr>
      <vt:lpstr>Migraine headache </vt:lpstr>
      <vt:lpstr>Migraine headache </vt:lpstr>
      <vt:lpstr>Genetic </vt:lpstr>
      <vt:lpstr>Pathophysiology </vt:lpstr>
      <vt:lpstr>PowerPoint Presentation</vt:lpstr>
      <vt:lpstr>Aura </vt:lpstr>
      <vt:lpstr>Cluster headache </vt:lpstr>
      <vt:lpstr>Cluster Headache </vt:lpstr>
      <vt:lpstr>PowerPoint Presentation</vt:lpstr>
      <vt:lpstr>Tension type headache 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ASUS</dc:creator>
  <cp:lastModifiedBy>ASUS</cp:lastModifiedBy>
  <cp:revision>25</cp:revision>
  <dcterms:created xsi:type="dcterms:W3CDTF">2016-06-13T19:36:44Z</dcterms:created>
  <dcterms:modified xsi:type="dcterms:W3CDTF">2020-04-10T06:05:34Z</dcterms:modified>
</cp:coreProperties>
</file>

<file path=docProps/thumbnail.jpeg>
</file>